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906000" cy="6858000" type="A4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A6A"/>
    <a:srgbClr val="EFD575"/>
    <a:srgbClr val="FAFC9A"/>
    <a:srgbClr val="BAE791"/>
    <a:srgbClr val="A2FF85"/>
    <a:srgbClr val="66FF33"/>
    <a:srgbClr val="33CC33"/>
    <a:srgbClr val="F17DC2"/>
    <a:srgbClr val="FBC5D6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643" autoAdjust="0"/>
    <p:restoredTop sz="94718" autoAdjust="0"/>
  </p:normalViewPr>
  <p:slideViewPr>
    <p:cSldViewPr>
      <p:cViewPr>
        <p:scale>
          <a:sx n="75" d="100"/>
          <a:sy n="75" d="100"/>
        </p:scale>
        <p:origin x="-354" y="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2;&#1054;&#1053;&#1048;&#1058;&#1054;&#1056;\&#1044;&#1083;&#1103;_&#1080;&#1085;&#1092;&#1086;&#1075;&#1088;&#1072;&#1092;&#1080;&#1082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Распределение родившихся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в 2016 году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по очерёдности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Bookman Old Style" pitchFamily="18" charset="0"/>
              </a:rPr>
              <a:t>рождения  (</a:t>
            </a:r>
            <a:r>
              <a:rPr lang="ru-RU" sz="1600" i="1" dirty="0">
                <a:solidFill>
                  <a:srgbClr val="002060"/>
                </a:solidFill>
                <a:latin typeface="Bookman Old Style" pitchFamily="18" charset="0"/>
              </a:rPr>
              <a:t>в %)</a:t>
            </a:r>
          </a:p>
        </c:rich>
      </c:tx>
      <c:layout>
        <c:manualLayout>
          <c:xMode val="edge"/>
          <c:yMode val="edge"/>
          <c:x val="0.21071697615851084"/>
          <c:y val="4.1556570870673271E-2"/>
        </c:manualLayout>
      </c:layout>
    </c:title>
    <c:plotArea>
      <c:layout>
        <c:manualLayout>
          <c:layoutTarget val="inner"/>
          <c:xMode val="edge"/>
          <c:yMode val="edge"/>
          <c:x val="0.18071063169415291"/>
          <c:y val="0.24147029493515312"/>
          <c:w val="0.62580577902617995"/>
          <c:h val="0.60878306920629333"/>
        </c:manualLayout>
      </c:layout>
      <c:pieChart>
        <c:varyColors val="1"/>
        <c:ser>
          <c:idx val="0"/>
          <c:order val="0"/>
          <c:tx>
            <c:strRef>
              <c:f>Лист1!$L$8</c:f>
              <c:strCache>
                <c:ptCount val="1"/>
                <c:pt idx="0">
                  <c:v>по очередности рождения ребенка (в %)</c:v>
                </c:pt>
              </c:strCache>
            </c:strRef>
          </c:tx>
          <c:dPt>
            <c:idx val="0"/>
            <c:spPr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0000">
                    <a:srgbClr val="CDE9F7"/>
                  </a:gs>
                  <a:gs pos="100000">
                    <a:srgbClr val="4F81BD">
                      <a:lumMod val="40000"/>
                      <a:lumOff val="60000"/>
                    </a:srgbClr>
                  </a:gs>
                </a:gsLst>
                <a:path path="circle">
                  <a:fillToRect l="50000" t="50000" r="50000" b="50000"/>
                </a:path>
              </a:gradFill>
            </c:spPr>
          </c:dPt>
          <c:dPt>
            <c:idx val="1"/>
            <c:spPr>
              <a:gradFill>
                <a:gsLst>
                  <a:gs pos="0">
                    <a:srgbClr val="FF0066"/>
                  </a:gs>
                  <a:gs pos="50000">
                    <a:srgbClr val="C0504D">
                      <a:lumMod val="60000"/>
                      <a:lumOff val="40000"/>
                    </a:srgbClr>
                  </a:gs>
                  <a:gs pos="100000">
                    <a:srgbClr val="F8A2BD"/>
                  </a:gs>
                </a:gsLst>
                <a:path path="circle">
                  <a:fillToRect l="50000" t="50000" r="50000" b="50000"/>
                </a:path>
              </a:gradFill>
            </c:spPr>
          </c:dPt>
          <c:dPt>
            <c:idx val="2"/>
            <c:spPr>
              <a:gradFill>
                <a:gsLst>
                  <a:gs pos="0">
                    <a:srgbClr val="33CC33"/>
                  </a:gs>
                  <a:gs pos="50000">
                    <a:srgbClr val="9BBB59">
                      <a:lumMod val="60000"/>
                      <a:lumOff val="40000"/>
                    </a:srgbClr>
                  </a:gs>
                  <a:gs pos="100000">
                    <a:srgbClr val="9BBB59">
                      <a:lumMod val="20000"/>
                      <a:lumOff val="80000"/>
                    </a:srgbClr>
                  </a:gs>
                </a:gsLst>
                <a:path path="circle">
                  <a:fillToRect l="50000" t="50000" r="50000" b="50000"/>
                </a:path>
              </a:gradFill>
            </c:spPr>
          </c:dPt>
          <c:dPt>
            <c:idx val="3"/>
            <c:spPr>
              <a:gradFill>
                <a:gsLst>
                  <a:gs pos="0">
                    <a:srgbClr val="8064A2">
                      <a:lumMod val="75000"/>
                    </a:srgbClr>
                  </a:gs>
                  <a:gs pos="50000">
                    <a:srgbClr val="8064A2">
                      <a:lumMod val="60000"/>
                      <a:lumOff val="40000"/>
                    </a:srgb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path path="circle">
                  <a:fillToRect l="50000" t="50000" r="50000" b="50000"/>
                </a:path>
              </a:gradFill>
            </c:spPr>
          </c:dPt>
          <c:dPt>
            <c:idx val="4"/>
            <c:spPr>
              <a:gradFill>
                <a:gsLst>
                  <a:gs pos="0">
                    <a:srgbClr val="F79646">
                      <a:lumMod val="75000"/>
                    </a:srgbClr>
                  </a:gs>
                  <a:gs pos="50000">
                    <a:srgbClr val="F79646">
                      <a:lumMod val="60000"/>
                      <a:lumOff val="40000"/>
                    </a:srgbClr>
                  </a:gs>
                  <a:gs pos="100000">
                    <a:schemeClr val="accent6">
                      <a:lumMod val="40000"/>
                      <a:lumOff val="60000"/>
                    </a:schemeClr>
                  </a:gs>
                </a:gsLst>
                <a:path path="circle">
                  <a:fillToRect l="50000" t="50000" r="50000" b="50000"/>
                </a:path>
              </a:gradFill>
            </c:spPr>
          </c:dPt>
          <c:dLbls>
            <c:dLbl>
              <c:idx val="0"/>
              <c:layout>
                <c:manualLayout>
                  <c:x val="-0.20093179785889126"/>
                  <c:y val="6.61486368009949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35.3</a:t>
                    </a:r>
                    <a:endParaRPr lang="en-US"/>
                  </a:p>
                </c:rich>
              </c:tx>
              <c:showPercent val="1"/>
              <c:separator>. </c:separator>
            </c:dLbl>
            <c:dLbl>
              <c:idx val="1"/>
              <c:layout>
                <c:manualLayout>
                  <c:x val="0.16117039215508921"/>
                  <c:y val="-0.1278831757588280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45.9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2"/>
              <c:layout>
                <c:manualLayout>
                  <c:x val="0.14410236166548004"/>
                  <c:y val="8.21941926200952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14.1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3"/>
              <c:layout>
                <c:manualLayout>
                  <c:x val="1.0257118063457997E-2"/>
                  <c:y val="1.46388746860853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3.3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dLbl>
              <c:idx val="4"/>
              <c:layout>
                <c:manualLayout>
                  <c:x val="2.4375044967395891E-2"/>
                  <c:y val="1.37267594963179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1.4</a:t>
                    </a:r>
                    <a:endParaRPr lang="en-US"/>
                  </a:p>
                </c:rich>
              </c:tx>
              <c:showPercent val="1"/>
              <c:separator>. </c:separator>
            </c:dLbl>
            <c:numFmt formatCode="0.0%" sourceLinked="0"/>
            <c:txPr>
              <a:bodyPr/>
              <a:lstStyle/>
              <a:p>
                <a:pPr>
                  <a:defRPr sz="1200" b="1" i="1">
                    <a:solidFill>
                      <a:srgbClr val="002060"/>
                    </a:solidFill>
                    <a:latin typeface="Bookman Old Style" pitchFamily="18" charset="0"/>
                  </a:defRPr>
                </a:pPr>
                <a:endParaRPr lang="ru-RU"/>
              </a:p>
            </c:txPr>
            <c:showPercent val="1"/>
            <c:separator>. </c:separator>
          </c:dLbls>
          <c:cat>
            <c:strRef>
              <c:f>Лист1!$L$9:$L$13</c:f>
              <c:strCache>
                <c:ptCount val="5"/>
                <c:pt idx="0">
                  <c:v>первые </c:v>
                </c:pt>
                <c:pt idx="1">
                  <c:v>вторые</c:v>
                </c:pt>
                <c:pt idx="2">
                  <c:v>третьи</c:v>
                </c:pt>
                <c:pt idx="3">
                  <c:v>четвертые</c:v>
                </c:pt>
                <c:pt idx="4">
                  <c:v>пятые и более</c:v>
                </c:pt>
              </c:strCache>
            </c:strRef>
          </c:cat>
          <c:val>
            <c:numRef>
              <c:f>Лист1!$M$9:$M$13</c:f>
              <c:numCache>
                <c:formatCode>0.0</c:formatCode>
                <c:ptCount val="5"/>
                <c:pt idx="0">
                  <c:v>35.300000000000004</c:v>
                </c:pt>
                <c:pt idx="1">
                  <c:v>45.9</c:v>
                </c:pt>
                <c:pt idx="2">
                  <c:v>14.1</c:v>
                </c:pt>
                <c:pt idx="3">
                  <c:v>3.3</c:v>
                </c:pt>
                <c:pt idx="4">
                  <c:v>1.4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8001480805734069"/>
          <c:y val="0.7627013515906047"/>
          <c:w val="0.59372409327375908"/>
          <c:h val="0.18250219542448995"/>
        </c:manualLayout>
      </c:layout>
      <c:txPr>
        <a:bodyPr/>
        <a:lstStyle/>
        <a:p>
          <a:pPr>
            <a:defRPr sz="1200" b="1" i="1">
              <a:solidFill>
                <a:srgbClr val="002060"/>
              </a:solidFill>
              <a:latin typeface="Bookman Old Style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7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3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3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5" y="273053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5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3097D-B142-4D5E-8BA8-0F933BFB190C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9336-321F-426A-9E8F-FA538B528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50000"/>
              </a:srgbClr>
            </a:gs>
            <a:gs pos="25000">
              <a:srgbClr val="FF6633">
                <a:alpha val="50000"/>
              </a:srgbClr>
            </a:gs>
            <a:gs pos="50000">
              <a:srgbClr val="FFFF00">
                <a:alpha val="50000"/>
              </a:srgbClr>
            </a:gs>
            <a:gs pos="75000">
              <a:srgbClr val="01A78F">
                <a:alpha val="50000"/>
              </a:srgbClr>
            </a:gs>
            <a:gs pos="100000">
              <a:srgbClr val="3366FF">
                <a:alpha val="50000"/>
              </a:srgb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8e20cbf5eb05e7b1b46f94b63836b9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rgbClr val="A2FF85"/>
              </a:gs>
              <a:gs pos="100000">
                <a:srgbClr val="BAE791"/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6786" y="214295"/>
            <a:ext cx="7500990" cy="357185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Bookman Old Style" pitchFamily="18" charset="0"/>
              </a:rPr>
              <a:t>День матери в Удмуртской Республике </a:t>
            </a:r>
            <a:endParaRPr lang="ru-RU" sz="24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9c34d149e3b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44" y="857232"/>
            <a:ext cx="2522079" cy="31368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 contourW="12700">
            <a:bevelT w="63500" h="50800"/>
            <a:bevelB/>
            <a:contourClr>
              <a:schemeClr val="bg2"/>
            </a:contourClr>
          </a:sp3d>
        </p:spPr>
      </p:pic>
      <p:sp>
        <p:nvSpPr>
          <p:cNvPr id="23" name="Горизонтальный свиток 22"/>
          <p:cNvSpPr/>
          <p:nvPr/>
        </p:nvSpPr>
        <p:spPr>
          <a:xfrm>
            <a:off x="2952736" y="642918"/>
            <a:ext cx="4000528" cy="1928826"/>
          </a:xfrm>
          <a:prstGeom prst="horizontalScroll">
            <a:avLst/>
          </a:prstGeom>
          <a:gradFill>
            <a:gsLst>
              <a:gs pos="0">
                <a:srgbClr val="F8A2BD"/>
              </a:gs>
              <a:gs pos="50000">
                <a:srgbClr val="F17DC2"/>
              </a:gs>
              <a:gs pos="100000">
                <a:srgbClr val="FBC5D6"/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на 01.01.2017 года в Удмуртской Республике проживало 818559  женщин, 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в репродуктивном возрасте (15-49 лет) - 354839 женщин</a:t>
            </a:r>
            <a:endParaRPr lang="ru-RU" sz="1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6" name="Горизонтальный свиток 25"/>
          <p:cNvSpPr/>
          <p:nvPr/>
        </p:nvSpPr>
        <p:spPr>
          <a:xfrm>
            <a:off x="3524240" y="2500306"/>
            <a:ext cx="3000396" cy="1928826"/>
          </a:xfrm>
          <a:prstGeom prst="horizontalScroll">
            <a:avLst/>
          </a:prstGeom>
          <a:gradFill>
            <a:gsLst>
              <a:gs pos="0">
                <a:srgbClr val="92D050"/>
              </a:gs>
              <a:gs pos="50000">
                <a:srgbClr val="A2FF85"/>
              </a:gs>
              <a:gs pos="100000">
                <a:srgbClr val="BAE791"/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Средний возраст женщин в 2016 году составлял 41,1 года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средний возраст матери - 28,5 лет</a:t>
            </a:r>
            <a:endParaRPr lang="ru-RU" sz="1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8" name="Вертикальный свиток 27"/>
          <p:cNvSpPr/>
          <p:nvPr/>
        </p:nvSpPr>
        <p:spPr>
          <a:xfrm>
            <a:off x="6738950" y="714356"/>
            <a:ext cx="2952736" cy="5929354"/>
          </a:xfrm>
          <a:prstGeom prst="verticalScroll">
            <a:avLst/>
          </a:prstGeom>
          <a:gradFill>
            <a:gsLst>
              <a:gs pos="0">
                <a:srgbClr val="7030A0"/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rgbClr val="7030A0"/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/>
        </p:nvGraphicFramePr>
        <p:xfrm>
          <a:off x="6667512" y="1285860"/>
          <a:ext cx="309561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Горизонтальный свиток 26"/>
          <p:cNvSpPr/>
          <p:nvPr/>
        </p:nvSpPr>
        <p:spPr>
          <a:xfrm>
            <a:off x="3024174" y="4357694"/>
            <a:ext cx="3929090" cy="2000264"/>
          </a:xfrm>
          <a:prstGeom prst="horizontalScroll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rgbClr val="00B0F0"/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В 2016 году</a:t>
            </a:r>
            <a:r>
              <a:rPr lang="en-US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родилось </a:t>
            </a:r>
            <a:endParaRPr lang="en-US" sz="1600" b="1" i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230 двоен и 2 тройни;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с</a:t>
            </a:r>
            <a:r>
              <a:rPr lang="ru-RU" sz="1600" b="1" i="1" spc="-100" dirty="0" smtClean="0">
                <a:solidFill>
                  <a:srgbClr val="002060"/>
                </a:solidFill>
                <a:latin typeface="Bookman Old Style" pitchFamily="18" charset="0"/>
              </a:rPr>
              <a:t>амо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й ю</a:t>
            </a:r>
            <a:r>
              <a:rPr lang="ru-RU" sz="1600" b="1" i="1" spc="-100" dirty="0" smtClean="0">
                <a:solidFill>
                  <a:srgbClr val="002060"/>
                </a:solidFill>
                <a:latin typeface="Bookman Old Style" pitchFamily="18" charset="0"/>
              </a:rPr>
              <a:t>но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й маме было </a:t>
            </a:r>
            <a:r>
              <a:rPr lang="ru-RU" sz="1600" b="1" i="1" spc="-100" dirty="0" smtClean="0">
                <a:solidFill>
                  <a:srgbClr val="002060"/>
                </a:solidFill>
                <a:latin typeface="Bookman Old Style" pitchFamily="18" charset="0"/>
              </a:rPr>
              <a:t>14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 лет самой старшей – 53 года</a:t>
            </a:r>
            <a:endParaRPr lang="ru-RU" sz="16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4" name="Вертикальный свиток 13"/>
          <p:cNvSpPr/>
          <p:nvPr/>
        </p:nvSpPr>
        <p:spPr>
          <a:xfrm>
            <a:off x="238092" y="4214818"/>
            <a:ext cx="2786082" cy="2357454"/>
          </a:xfrm>
          <a:prstGeom prst="verticalScroll">
            <a:avLst/>
          </a:prstGeom>
          <a:gradFill>
            <a:gsLst>
              <a:gs pos="0">
                <a:srgbClr val="FAFC9A"/>
              </a:gs>
              <a:gs pos="50000">
                <a:srgbClr val="EFD575"/>
              </a:gs>
              <a:gs pos="100000">
                <a:srgbClr val="F7FA6A"/>
              </a:gs>
            </a:gsLst>
            <a:path path="shape">
              <a:fillToRect l="50000" t="50000" r="50000" b="50000"/>
            </a:path>
          </a:gradFill>
          <a:ln>
            <a:solidFill>
              <a:srgbClr val="002060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За 10 месяцев 201</a:t>
            </a:r>
            <a:r>
              <a:rPr lang="en-US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7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 года в республике родилось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1</a:t>
            </a:r>
            <a:r>
              <a:rPr lang="en-US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5147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 малышей,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из них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7877 мальчиков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и </a:t>
            </a:r>
            <a:r>
              <a:rPr lang="ru-RU" sz="1600" b="1" i="1" dirty="0" smtClean="0">
                <a:solidFill>
                  <a:srgbClr val="002060"/>
                </a:solidFill>
                <a:latin typeface="Bookman Old Style" pitchFamily="18" charset="0"/>
              </a:rPr>
              <a:t>7270 девочек</a:t>
            </a:r>
            <a:endParaRPr lang="ru-RU" sz="1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</TotalTime>
  <Words>97</Words>
  <Application>Microsoft Office PowerPoint</Application>
  <PresentationFormat>Лист A4 (210x297 мм)</PresentationFormat>
  <Paragraphs>18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День матери в Удмуртской Республике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Умершие в Удмуртской Республике в 2014 году</dc:title>
  <dc:creator>user</dc:creator>
  <cp:lastModifiedBy>user</cp:lastModifiedBy>
  <cp:revision>151</cp:revision>
  <dcterms:created xsi:type="dcterms:W3CDTF">2015-09-28T07:58:43Z</dcterms:created>
  <dcterms:modified xsi:type="dcterms:W3CDTF">2017-11-13T10:14:22Z</dcterms:modified>
</cp:coreProperties>
</file>